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8" r:id="rId3"/>
    <p:sldId id="258" r:id="rId4"/>
    <p:sldId id="308" r:id="rId5"/>
    <p:sldId id="309" r:id="rId6"/>
    <p:sldId id="311" r:id="rId7"/>
    <p:sldId id="310" r:id="rId8"/>
    <p:sldId id="316" r:id="rId9"/>
    <p:sldId id="319" r:id="rId10"/>
    <p:sldId id="317" r:id="rId11"/>
    <p:sldId id="318" r:id="rId12"/>
    <p:sldId id="320" r:id="rId13"/>
    <p:sldId id="292" r:id="rId14"/>
  </p:sldIdLst>
  <p:sldSz cx="9144000" cy="5143500" type="screen16x9"/>
  <p:notesSz cx="6834188" cy="9979025"/>
  <p:embeddedFontLst>
    <p:embeddedFont>
      <p:font typeface="华文行楷" pitchFamily="2" charset="-122"/>
      <p:regular r:id="rId16"/>
    </p:embeddedFont>
    <p:embeddedFont>
      <p:font typeface="华文中宋" pitchFamily="2" charset="-122"/>
      <p:regular r:id="rId17"/>
    </p:embeddedFont>
    <p:embeddedFont>
      <p:font typeface="楷体_GB2312" charset="-122"/>
      <p:regular r:id="rId18"/>
    </p:embeddedFont>
    <p:embeddedFont>
      <p:font typeface="微软雅黑" pitchFamily="34" charset="-122"/>
      <p:regular r:id="rId19"/>
      <p:bold r:id="rId20"/>
    </p:embeddedFont>
    <p:embeddedFont>
      <p:font typeface="仿宋" pitchFamily="49" charset="-122"/>
      <p:regular r:id="rId21"/>
    </p:embeddedFont>
    <p:embeddedFont>
      <p:font typeface="黑体" pitchFamily="49" charset="-12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4556" autoAdjust="0"/>
  </p:normalViewPr>
  <p:slideViewPr>
    <p:cSldViewPr>
      <p:cViewPr>
        <p:scale>
          <a:sx n="75" d="100"/>
          <a:sy n="75" d="100"/>
        </p:scale>
        <p:origin x="-534" y="-414"/>
      </p:cViewPr>
      <p:guideLst>
        <p:guide orient="horz" pos="162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2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653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048654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CB64A2D-4806-4BFB-9E6E-E54B6580D7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9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083-3954-45D9-9EF5-975BA40E9B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27A1-5241-431B-8F81-A6FD38984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89DB-C536-4507-AE02-86ED25FD8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5300" y="1493044"/>
            <a:ext cx="7200900" cy="485775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2032397"/>
            <a:ext cx="7200900" cy="432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619250" y="1546622"/>
            <a:ext cx="1588" cy="863203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51920" y="2571804"/>
            <a:ext cx="4680000" cy="4860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51920" y="3057804"/>
            <a:ext cx="4680000" cy="18333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8" name="Group 6"/>
          <p:cNvGrpSpPr/>
          <p:nvPr/>
        </p:nvGrpSpPr>
        <p:grpSpPr bwMode="auto">
          <a:xfrm>
            <a:off x="836614" y="1440656"/>
            <a:ext cx="2592381" cy="917258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194" y="465516"/>
            <a:ext cx="8229600" cy="63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 descr="#wm#_55_42_*Z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373313" y="2871787"/>
            <a:ext cx="0" cy="701279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466000" y="2732400"/>
            <a:ext cx="4478400" cy="648000"/>
          </a:xfrm>
        </p:spPr>
        <p:txBody>
          <a:bodyPr anchor="ctr" anchorCtr="0">
            <a:normAutofit/>
          </a:bodyPr>
          <a:lstStyle>
            <a:lvl1pPr>
              <a:defRPr sz="4900"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466000" y="3356100"/>
            <a:ext cx="4478400" cy="275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altLang="en-US" noProof="0" dirty="0" smtClean="0"/>
              <a:t>单击此处编辑副标题</a:t>
            </a:r>
            <a:endParaRPr lang="zh-CN" altLang="zh-CN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1" y="132444"/>
            <a:ext cx="1584175" cy="919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533400"/>
            <a:ext cx="3196800" cy="120015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550069"/>
            <a:ext cx="44784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33550"/>
            <a:ext cx="3196800" cy="28586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638200" y="4683919"/>
            <a:ext cx="2133600" cy="3571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357344" y="4683919"/>
            <a:ext cx="2133600" cy="357188"/>
          </a:xfrm>
        </p:spPr>
        <p:txBody>
          <a:bodyPr/>
          <a:lstStyle/>
          <a:p>
            <a:fld id="{9F416314-14C3-4B08-B677-206DD756B7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524328" y="205979"/>
            <a:ext cx="1162472" cy="4388644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851104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306506"/>
            <a:ext cx="7887600" cy="43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8200" y="4683919"/>
            <a:ext cx="2133600" cy="3571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7056" y="4683919"/>
            <a:ext cx="2133600" cy="357188"/>
          </a:xfrm>
        </p:spPr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7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2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8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39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1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A447-D444-4E38-ADD7-8DD7464AC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46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7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A9FA-12EF-49CB-90D3-8A8AF9560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6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1048617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6314-14C3-4B08-B677-206DD756B7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B75710-CA12-45CD-8C42-3EA353848B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323850" y="250032"/>
            <a:ext cx="2592388" cy="916781"/>
            <a:chOff x="0" y="0"/>
            <a:chExt cx="4082" cy="192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41194" y="1194402"/>
            <a:ext cx="8229600" cy="6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2614"/>
            <a:ext cx="8229600" cy="269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5" y="-25400"/>
            <a:ext cx="9178925" cy="5222875"/>
          </a:xfrm>
          <a:prstGeom prst="rect">
            <a:avLst/>
          </a:prstGeom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矩形 3"/>
          <p:cNvSpPr/>
          <p:nvPr/>
        </p:nvSpPr>
        <p:spPr>
          <a:xfrm>
            <a:off x="1326220" y="1262062"/>
            <a:ext cx="6429941" cy="923318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/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1048585" name="矩形 8"/>
          <p:cNvSpPr/>
          <p:nvPr/>
        </p:nvSpPr>
        <p:spPr>
          <a:xfrm>
            <a:off x="4939224" y="4307284"/>
            <a:ext cx="36407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年第十壹期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6224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此次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培訓共分為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個階段。第壹階段，觀看學習階段（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日至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日），疫情期間，為了避免人員聚集，組件公司安排參與學習人員通過微信掃描的方式，在線進行視頻觀看；第二階段，思考及總結階段（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日至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日），根據視頻學習內容，結合自身本職工作，參與學習人員每人上交觀後感壹份；第三階段，評比階段（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日至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日），通過評比，選出壹些優秀的、有意義的觀後感，在組件公司內部進行宣傳、學習，同時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03548"/>
            <a:ext cx="3312368" cy="2548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3372" y="3931204"/>
            <a:ext cx="11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頒獎合影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0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1444" y="118356"/>
            <a:ext cx="7909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對個人進行物質獎勵。通過本次學習，組件公司員工舉壹反三，將理論充分應用到實踐工作中，進壹步堅定了完成指標的信心和決心。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不積跬步，無以至千裏；不積小流，無以成江海。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註定是不平凡的壹年，在集團公司領導的正確指導下，在組件公司王總的帶領下，組件公司全體員工眾城成城，堅決做到：面對困境，我們苦練內功、迎難而上；面對順境，我們頑強拼搏、勇創佳績。在保證訂單飽滿的前提下，全力以赴完成各項生產指標，打贏扭虧為盈攻堅戰，共同見證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載陽光輝煌！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5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捕获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7620"/>
            <a:ext cx="9171940" cy="5161280"/>
          </a:xfrm>
          <a:prstGeom prst="rect">
            <a:avLst/>
          </a:prstGeom>
        </p:spPr>
      </p:pic>
      <p:sp>
        <p:nvSpPr>
          <p:cNvPr id="1048592" name="矩形 2"/>
          <p:cNvSpPr>
            <a:spLocks noChangeArrowheads="1"/>
          </p:cNvSpPr>
          <p:nvPr/>
        </p:nvSpPr>
        <p:spPr bwMode="auto">
          <a:xfrm>
            <a:off x="6617335" y="4312603"/>
            <a:ext cx="2316636" cy="584763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2020-3-30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20" y="0"/>
            <a:ext cx="9154120" cy="51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6" name="矩形 8"/>
          <p:cNvSpPr/>
          <p:nvPr/>
        </p:nvSpPr>
        <p:spPr>
          <a:xfrm>
            <a:off x="3779912" y="3194685"/>
            <a:ext cx="4536504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降本提效保訂單，提升管理促發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展 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2555776" y="3768133"/>
            <a:ext cx="6408712" cy="4732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14956" y="195486"/>
            <a:ext cx="476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降本提效保訂單，提升管理促發展 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繁黑體 Std B" pitchFamily="34" charset="-128"/>
              <a:ea typeface="Adobe 繁黑體 Std B" pitchFamily="34" charset="-128"/>
              <a:cs typeface="楷体_GB2312" panose="0201060903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389" y="585143"/>
            <a:ext cx="81356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初，受國內外疫情影響，組件公司出現物料供應短缺、產線切換頻繁、人員缺勤嚴重及訂單不足等壹系列問題。面對這些困難，組件公司在王總的帶領下，全體員工以飽滿的精神狀態堅守在工作崗位上，為公司降本增效工作貢獻著自己的力量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一</a:t>
            </a:r>
            <a:r>
              <a:rPr lang="zh-TW" alt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TW" alt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提產能，降成本，陽光壹車間在行動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片組件量產工作迎來新突破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陽光壹車間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號線在生產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片組件前期，根據推算，層壓機產能每班次最高只能產出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950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塊左右，通過集思廣益，利用瓦片線層壓機來補充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號線產能，從而每班可提升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塊組件產能。自此，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號線也順利通過了生產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片組件的量產考驗，從長遠角度來看，進壹步促進了陽光壹車間參與市場競爭的能力。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90" y="305399"/>
            <a:ext cx="81356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BS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良率指標取得新成績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BS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產線自去年開始量產以來，在各部門的共同努力下，壹起攻克了壹個又壹個技術難關，良品率從去年的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96.48%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迅速提高到目前的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98%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以上。但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98%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只是我們的起點，通過控制關鍵環節的碎片指標，制定了更加有效的管理標準及調試方法，通過加強對員工的培訓，在人為碎片和機碎方面取得顯著效果，指標提升工作穩步前行。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、降本工作再做新貢獻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通過對陽光壹車間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BS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產線印刷機和貼片機的常用件損耗情況進行對比，在保證備件使用壽命的前提下，尋找國內廠家，不僅提高了配件供貨速度，也降低了采購成本和維修費用，降本工作再做新貢獻。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3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5505" y="411510"/>
            <a:ext cx="7909510" cy="409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二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、產能防疫兩不誤，陽光二車間創新高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在葫蘆島打漁山居住的陽光二車間員工較多，受疫情影響，在疫情嚴重的時間段，二車間最多缺勤員工近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人，在公司領導的有效協調下，根據訂單的輕重緩急，陽光壹二車間和創惠廠員工合理調配，壹人多崗，最大限度保證了訂單的完成。其中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號線設備理論產能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1008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班，目前平均班產突破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1150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塊，單線產能提升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14%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左右；在提產的同時，更註重對產能質量的管控，夏普機種入庫合格率最好實現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99.3%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以上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,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生產指標取得了最新突破。面對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月初的設備改造，陽光二車間更是做足了準備，爭取利用最短的時間實現產線量產，為組件公司的穩定發展再做新貢獻。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48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67" y="1081087"/>
            <a:ext cx="5244465" cy="2981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8107" y="43072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車間生產現場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3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5505" y="411510"/>
            <a:ext cx="79095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三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、設備改造勇爭先，爭分奪秒搶工期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疫情發生後，創惠廠是節後最早復工復產的，生產員工居住在周邊鄉村的較多，因鄉村封路等原因，造成每班次的員工出勤人數嚴重不足。組件公司及時調配人員進行補充，並安排白班員工和管理人員在午餐時進行替崗，保證每日計劃產量的達成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根據創惠廠設備改造安排，設備部在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下旬組織員工進行技能晉級考試，著重考核員工的專業技能和實戰能力，從各個角度備戰設備改造。本次改造時間短，任務重，設備部將與改造廠家密切配合，嚴把改造質量，縮短改造工期，減少產能損失。改造後，創惠廠將實現具備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166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大尺寸組件、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9BB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多主柵組件的生產能力，從而提高在整個行業中的競爭能力。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0208" y="4283868"/>
            <a:ext cx="272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設備部員工技能晉級考試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1100138"/>
            <a:ext cx="539877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1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8699" y="1295370"/>
            <a:ext cx="76350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245" y="123478"/>
            <a:ext cx="7909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四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、緊密關註行業形勢，采購價格壹降再降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疫情期間，采購部克服物流停擺和貨款緊缺的雙重壓力，跟供應商策略談判並且跟蹤貨物，保證了組件公司在疫情期間的穩定生產。在采購部的共同努力下，組件主材以及輔材普遍下降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3-5%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以上。由於疫情原因，有的原料壹直處於漲價狀態，通過與供應商積極溝通，受疫情影響的原材價格均保持穩定，為整體的生產降本工作提供了有力保障。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五、強素質、促管理，線上培訓成效顯著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為了全面提升各級管理人員的工作能力，從而為組件公司全年責任狀目標的完成奠定基礎，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月下旬，綜合管理部組織班長以上員工在線觀看了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疫情下的目標管控與應對策略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0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电子报第十一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电子报第十一期</Template>
  <TotalTime>8</TotalTime>
  <Words>1468</Words>
  <Application>Microsoft Office PowerPoint</Application>
  <PresentationFormat>全屏显示(16:9)</PresentationFormat>
  <Paragraphs>37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Adobe 繁黑體 Std B</vt:lpstr>
      <vt:lpstr>华文行楷</vt:lpstr>
      <vt:lpstr>华文中宋</vt:lpstr>
      <vt:lpstr>楷体_GB2312</vt:lpstr>
      <vt:lpstr>微软雅黑</vt:lpstr>
      <vt:lpstr>仿宋</vt:lpstr>
      <vt:lpstr>黑体</vt:lpstr>
      <vt:lpstr>Calibri</vt:lpstr>
      <vt:lpstr>电子报第十一期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2020-04-24T07:19:25Z</dcterms:created>
  <dcterms:modified xsi:type="dcterms:W3CDTF">2020-04-24T07:27:33Z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