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306" r:id="rId2"/>
    <p:sldId id="290" r:id="rId3"/>
    <p:sldId id="299" r:id="rId4"/>
    <p:sldId id="301" r:id="rId5"/>
    <p:sldId id="302" r:id="rId6"/>
    <p:sldId id="304" r:id="rId7"/>
    <p:sldId id="300" r:id="rId8"/>
    <p:sldId id="305" r:id="rId9"/>
    <p:sldId id="315" r:id="rId10"/>
  </p:sldIdLst>
  <p:sldSz cx="9144000" cy="5143500" type="screen16x9"/>
  <p:notesSz cx="6834188" cy="9979025"/>
  <p:embeddedFontLst>
    <p:embeddedFont>
      <p:font typeface="华文中宋" pitchFamily="2" charset="-122"/>
      <p:regular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华文行楷" pitchFamily="2" charset="-122"/>
      <p:regular r:id="rId17"/>
    </p:embeddedFont>
    <p:embeddedFont>
      <p:font typeface="微软雅黑" pitchFamily="34" charset="-122"/>
      <p:regular r:id="rId18"/>
      <p:bold r:id="rId19"/>
    </p:embeddedFont>
    <p:embeddedFont>
      <p:font typeface="华文仿宋" pitchFamily="2" charset="-122"/>
      <p:regular r:id="rId20"/>
    </p:embeddedFont>
  </p:embeddedFontLst>
  <p:custDataLst>
    <p:tags r:id="rId2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45" autoAdjust="0"/>
    <p:restoredTop sz="94556" autoAdjust="0"/>
  </p:normalViewPr>
  <p:slideViewPr>
    <p:cSldViewPr>
      <p:cViewPr>
        <p:scale>
          <a:sx n="80" d="100"/>
          <a:sy n="80" d="100"/>
        </p:scale>
        <p:origin x="-318" y="-330"/>
      </p:cViewPr>
      <p:guideLst>
        <p:guide orient="horz" pos="1620"/>
        <p:guide pos="2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0CDBE4D7-63AD-4ABA-89B0-0101617B61D8}" type="datetimeFigureOut">
              <a:rPr lang="zh-CN" altLang="en-US"/>
              <a:pPr>
                <a:defRPr/>
              </a:pPr>
              <a:t>2020/8/12</a:t>
            </a:fld>
            <a:endParaRPr lang="zh-CN" altLang="en-US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90488" y="747713"/>
            <a:ext cx="6653212" cy="3743325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4213" y="4740275"/>
            <a:ext cx="5467350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E9226B-8F1E-48C2-9F68-6FA1D64692E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477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B84DB-2A80-4453-B398-F56A4B2C31A7}" type="datetimeFigureOut">
              <a:rPr lang="zh-CN" altLang="en-US"/>
              <a:pPr>
                <a:defRPr/>
              </a:pPr>
              <a:t>2020/8/12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27AE0-066A-410C-914E-3E1E9037200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39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B84DB-2A80-4453-B398-F56A4B2C31A7}" type="datetimeFigureOut">
              <a:rPr lang="zh-CN" altLang="en-US"/>
              <a:pPr>
                <a:defRPr/>
              </a:pPr>
              <a:t>2020/8/12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7BAD6-D020-4E1C-A6C4-A860FA7A751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86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B84DB-2A80-4453-B398-F56A4B2C31A7}" type="datetimeFigureOut">
              <a:rPr lang="zh-CN" altLang="en-US"/>
              <a:pPr>
                <a:defRPr/>
              </a:pPr>
              <a:t>2020/8/12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D79DD-21DF-4B23-B42C-D1A6B6F9EB1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256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 bwMode="auto"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D3468-4093-46FE-9D07-FC412D52BC2F}" type="datetimeFigureOut">
              <a:rPr lang="zh-CN" altLang="en-US"/>
              <a:pPr>
                <a:defRPr/>
              </a:pPr>
              <a:t>2020/8/12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F5191-38E7-45AF-8BA9-71173CD12F6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947107"/>
      </p:ext>
    </p:extLst>
  </p:cSld>
  <p:clrMapOvr>
    <a:masterClrMapping/>
  </p:clrMapOvr>
  <p:transition spd="med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B84DB-2A80-4453-B398-F56A4B2C31A7}" type="datetimeFigureOut">
              <a:rPr lang="zh-CN" altLang="en-US"/>
              <a:pPr>
                <a:defRPr/>
              </a:pPr>
              <a:t>2020/8/12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8B8F4-4744-4C4B-A018-C6656E69017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79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B84DB-2A80-4453-B398-F56A4B2C31A7}" type="datetimeFigureOut">
              <a:rPr lang="zh-CN" altLang="en-US"/>
              <a:pPr>
                <a:defRPr/>
              </a:pPr>
              <a:t>2020/8/12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414C1-93F6-4F13-BB04-C294DB192B6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28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B84DB-2A80-4453-B398-F56A4B2C31A7}" type="datetimeFigureOut">
              <a:rPr lang="zh-CN" altLang="en-US"/>
              <a:pPr>
                <a:defRPr/>
              </a:pPr>
              <a:t>2020/8/12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7EBA4-B77D-45DB-9069-C68E631F4C7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601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B84DB-2A80-4453-B398-F56A4B2C31A7}" type="datetimeFigureOut">
              <a:rPr lang="zh-CN" altLang="en-US"/>
              <a:pPr>
                <a:defRPr/>
              </a:pPr>
              <a:t>2020/8/12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0763F-9004-41A1-B82F-0D71BCD3DDC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092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B84DB-2A80-4453-B398-F56A4B2C31A7}" type="datetimeFigureOut">
              <a:rPr lang="zh-CN" altLang="en-US"/>
              <a:pPr>
                <a:defRPr/>
              </a:pPr>
              <a:t>2020/8/12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77D9E-436F-4B27-BC9D-6DD01FB96A6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47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B84DB-2A80-4453-B398-F56A4B2C31A7}" type="datetimeFigureOut">
              <a:rPr lang="zh-CN" altLang="en-US"/>
              <a:pPr>
                <a:defRPr/>
              </a:pPr>
              <a:t>2020/8/12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E72A7-7F12-4BC8-8AA8-FBC6C53AB23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326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B84DB-2A80-4453-B398-F56A4B2C31A7}" type="datetimeFigureOut">
              <a:rPr lang="zh-CN" altLang="en-US"/>
              <a:pPr>
                <a:defRPr/>
              </a:pPr>
              <a:t>2020/8/12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00B34-EC94-4FD8-9EE7-35D51DF2BFC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02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lvl="0"/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B84DB-2A80-4453-B398-F56A4B2C31A7}" type="datetimeFigureOut">
              <a:rPr lang="zh-CN" altLang="en-US"/>
              <a:pPr>
                <a:defRPr/>
              </a:pPr>
              <a:t>2020/8/12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69EC9-F20C-4B00-ACF8-4E83A83403E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4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 fontAlgn="auto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E9B84DB-2A80-4453-B398-F56A4B2C31A7}" type="datetimeFigureOut">
              <a:rPr lang="zh-CN" altLang="en-US"/>
              <a:pPr>
                <a:defRPr/>
              </a:pPr>
              <a:t>2020/8/12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 fontAlgn="auto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386F931-6B24-49B9-A505-8F2483E1674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355293" y="1059582"/>
            <a:ext cx="6417142" cy="923330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algn="ctr" fontAlgn="auto">
              <a:defRPr/>
            </a:pPr>
            <a:r>
              <a:rPr lang="zh-TW" altLang="en-US" sz="5400" b="1" cap="all" noProof="1"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dobe 繁黑體 Std B" pitchFamily="34" charset="-128"/>
                <a:ea typeface="Adobe 繁黑體 Std B" pitchFamily="34" charset="-128"/>
              </a:rPr>
              <a:t>陽光能源集團電子報</a:t>
            </a:r>
            <a:endParaRPr lang="zh-CN" altLang="en-US" sz="5400" b="1" cap="all" noProof="1"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38642" y="4299941"/>
            <a:ext cx="410240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3600" b="1" noProof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2020</a:t>
            </a:r>
            <a:r>
              <a:rPr lang="zh-CN" altLang="en-US" sz="3600" b="1" noProof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年第二十六期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14033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15875"/>
            <a:ext cx="9121775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3923665" y="3147695"/>
            <a:ext cx="5046980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搶市場、抓項目、保資金、練內</a:t>
            </a:r>
            <a:r>
              <a:rPr lang="zh-TW" altLang="en-US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功 </a:t>
            </a:r>
            <a:r>
              <a:rPr lang="zh-TW" altLang="en-US" b="1" noProof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altLang="zh-CN" b="1" noProof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——  </a:t>
            </a:r>
            <a:r>
              <a:rPr lang="en-US" altLang="zh-CN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03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5925" y="63500"/>
            <a:ext cx="8572500" cy="49090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noProof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8"/>
                <a:ea typeface="Adobe 繁黑體 Std B" pitchFamily="34" charset="-128"/>
                <a:cs typeface="华文行楷" panose="02010800040101010101" pitchFamily="2" charset="-122"/>
              </a:rPr>
              <a:t>搶</a:t>
            </a:r>
            <a:r>
              <a:rPr lang="zh-TW" altLang="en-US" sz="2400" noProof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8"/>
                <a:ea typeface="Adobe 繁黑體 Std B" pitchFamily="34" charset="-128"/>
                <a:cs typeface="华文行楷" panose="02010800040101010101" pitchFamily="2" charset="-122"/>
              </a:rPr>
              <a:t>市場、抓項目、保資金、練</a:t>
            </a:r>
            <a:r>
              <a:rPr lang="zh-TW" altLang="en-US" sz="2400" noProof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8"/>
                <a:ea typeface="Adobe 繁黑體 Std B" pitchFamily="34" charset="-128"/>
                <a:cs typeface="华文行楷" panose="02010800040101010101" pitchFamily="2" charset="-122"/>
              </a:rPr>
              <a:t>內</a:t>
            </a:r>
            <a:r>
              <a:rPr lang="zh-TW" altLang="en-US" sz="2400" noProof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8"/>
                <a:ea typeface="Adobe 繁黑體 Std B" pitchFamily="34" charset="-128"/>
                <a:cs typeface="华文行楷" panose="02010800040101010101" pitchFamily="2" charset="-122"/>
              </a:rPr>
              <a:t>功</a:t>
            </a:r>
            <a:endParaRPr lang="en-US" altLang="zh-TW" sz="2400" noProof="1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8"/>
              <a:ea typeface="Adobe 繁黑體 Std B" pitchFamily="34" charset="-128"/>
              <a:cs typeface="华文行楷" panose="02010800040101010101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1400" noProof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——</a:t>
            </a:r>
            <a:r>
              <a:rPr lang="zh-TW" altLang="en-US" sz="1400" noProof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集團公司</a:t>
            </a:r>
            <a:r>
              <a:rPr lang="en-US" altLang="zh-TW" sz="1400" noProof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2020</a:t>
            </a:r>
            <a:r>
              <a:rPr lang="zh-TW" altLang="en-US" sz="1400" noProof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年上半年工作總結會</a:t>
            </a:r>
            <a:r>
              <a:rPr lang="zh-TW" altLang="en-US" sz="1400" noProof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報</a:t>
            </a:r>
            <a:r>
              <a:rPr lang="zh-TW" altLang="en-US" sz="1400" noProof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道</a:t>
            </a:r>
            <a:endParaRPr lang="zh-CN" altLang="en-US" sz="1400" noProof="1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TW" altLang="en-US" sz="16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    為</a:t>
            </a:r>
            <a:r>
              <a:rPr lang="zh-TW" altLang="en-US" sz="16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了更好地總結集團公司各單位</a:t>
            </a:r>
            <a:r>
              <a:rPr lang="en-US" altLang="zh-TW" sz="16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2020</a:t>
            </a:r>
            <a:r>
              <a:rPr lang="zh-TW" altLang="en-US" sz="16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年上半年責任狀工作的完成情況，制定好下半年的工作計劃。</a:t>
            </a:r>
            <a:r>
              <a:rPr lang="en-US" altLang="zh-TW" sz="16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7</a:t>
            </a:r>
            <a:r>
              <a:rPr lang="zh-TW" altLang="en-US" sz="16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月</a:t>
            </a:r>
            <a:r>
              <a:rPr lang="en-US" altLang="zh-TW" sz="16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23</a:t>
            </a:r>
            <a:r>
              <a:rPr lang="zh-TW" altLang="en-US" sz="16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日上午</a:t>
            </a:r>
            <a:r>
              <a:rPr lang="en-US" altLang="zh-TW" sz="16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9</a:t>
            </a:r>
            <a:r>
              <a:rPr lang="zh-TW" altLang="en-US" sz="16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點，集團公司</a:t>
            </a:r>
            <a:r>
              <a:rPr lang="en-US" altLang="zh-TW" sz="16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2020</a:t>
            </a:r>
            <a:r>
              <a:rPr lang="zh-TW" altLang="en-US" sz="16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年上半年工作總結會議在集團辦公樓二樓西側會議室召開。會議由總經理主持，集團各單位中層以上管理人員參加了此次會議。</a:t>
            </a:r>
          </a:p>
          <a:p>
            <a:pPr>
              <a:lnSpc>
                <a:spcPct val="200000"/>
              </a:lnSpc>
            </a:pPr>
            <a:r>
              <a:rPr lang="zh-TW" altLang="en-US" sz="16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   會</a:t>
            </a:r>
            <a:r>
              <a:rPr lang="zh-TW" altLang="en-US" sz="16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上，首先由各專業公司、各中心總經理匯報上半年重點工作、亮點工作、不足及改進措施，並對下半年工作的開展思路及具體舉措做了詳細說明。隨後，總經理做重要講話。講話首先對集團上半年運營情況，包括產量情況、責任狀完成情況、利潤實現情況做以概述，對</a:t>
            </a:r>
            <a:r>
              <a:rPr lang="en-US" altLang="zh-TW" sz="16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2020</a:t>
            </a:r>
            <a:r>
              <a:rPr lang="zh-TW" altLang="en-US" sz="16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上半年亮點工作做了四點總結，對存在問題壹壹指出，並詳細部署了下半年工作。在布置下半年工作時，總經理提出了四個關鍵詞，</a:t>
            </a:r>
            <a:r>
              <a:rPr lang="zh-TW" altLang="en-US" sz="16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即</a:t>
            </a:r>
            <a:r>
              <a:rPr lang="zh-CN" altLang="en-US" sz="16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“</a:t>
            </a:r>
            <a:r>
              <a:rPr lang="zh-TW" altLang="en-US" sz="1600" b="1" noProof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华文仿宋" panose="02010600040101010101" charset="-122"/>
              </a:rPr>
              <a:t>搶市場、抓項目、保資金、練內功</a:t>
            </a:r>
            <a:r>
              <a:rPr lang="zh-CN" altLang="en-US" sz="16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”</a:t>
            </a:r>
            <a:r>
              <a:rPr lang="zh-CN" altLang="en-US" sz="16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。</a:t>
            </a:r>
            <a:endParaRPr lang="zh-CN" altLang="en-US" sz="16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4813" y="209550"/>
            <a:ext cx="8397875" cy="4522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16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   要</a:t>
            </a:r>
            <a:r>
              <a:rPr lang="zh-TW" altLang="en-US" sz="16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求全體員工要認清形勢、堅定信心、牢記方針，為公司發展不遺余力。講話最後，總經理要求全體員工必須要有強烈的緊迫感和足夠的危機意識，搶市場、抓項目、保資金、練內功，腳踏實地盡責履職。讓我們為集團公司實現全年最終盈利目標而努力，為集團成立 </a:t>
            </a:r>
            <a:r>
              <a:rPr lang="en-US" altLang="zh-TW" sz="16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20 </a:t>
            </a:r>
            <a:r>
              <a:rPr lang="zh-TW" altLang="en-US" sz="16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周年獻禮！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16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   總</a:t>
            </a:r>
            <a:r>
              <a:rPr lang="zh-TW" altLang="en-US" sz="16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經理講話後，董事長做重要講話。講話分為五個方面：壹、清醒認識下半年的特殊形勢。市場需求不小、有訂單沒利潤、會出現搶裝潮、有斷檔。二、堅持數壹數二的原則。對標先進，現階段我們要牢記的數據。三、打造陽光能源品牌，維護陽光能源良好聲譽。研發品保中心要做好企業對外宣傳工作，大尺寸不是唯壹的標準，大功率壹定是總趨勢，我們壹定要推 </a:t>
            </a:r>
            <a:r>
              <a:rPr lang="en-US" altLang="zh-TW" sz="16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600+</a:t>
            </a:r>
            <a:r>
              <a:rPr lang="zh-TW" altLang="en-US" sz="16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的概念。四、共同創造、共同分享。從上半年經營結果看，集團公司完成了上</a:t>
            </a:r>
            <a:endParaRPr lang="zh-TW" altLang="en-US" sz="16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623888" y="173038"/>
            <a:ext cx="7894637" cy="40306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16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半年的責任狀目標。五、認真貫徹落實。通過認真貫徹落實本次會議精神、總經理的講話精神與布置的工作，在各自崗位努力工作，在 </a:t>
            </a:r>
            <a:r>
              <a:rPr lang="en-US" altLang="zh-TW" sz="16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20 </a:t>
            </a:r>
            <a:r>
              <a:rPr lang="zh-TW" altLang="en-US" sz="16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周年大慶到來之際，我們要創造陽光能源的再次輝煌、實現陽光能源的全面復興！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16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   就</a:t>
            </a:r>
            <a:r>
              <a:rPr lang="zh-TW" altLang="en-US" sz="16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在我司半年總結會召開同時，我國首個火星探測器“天問壹號”，搭載</a:t>
            </a:r>
            <a:r>
              <a:rPr lang="en-US" altLang="zh-TW" sz="16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90</a:t>
            </a:r>
            <a:r>
              <a:rPr lang="zh-TW" altLang="en-US" sz="16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度折疊供電太陽能板由長征五號運載火箭，在中國文昌航天發射場發射！火箭成功將探測器送入預定軌道，開啟火星探測之旅，邁出了我國行星探測第壹步！“聚力願景目標，直面風險挫折，在篤定前行中成就事業”不只是中國航天人的精神，也是陽光人的精神，相信在全體員工的共同努力下，陽光能源燦爛美好的願景將指日可待</a:t>
            </a:r>
            <a:r>
              <a:rPr lang="en-US" altLang="zh-TW" sz="16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!</a:t>
            </a:r>
            <a:endParaRPr lang="en-US" altLang="zh-TW" sz="16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556000" y="4381500"/>
            <a:ext cx="20320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noProof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8"/>
                <a:ea typeface="Adobe 繁黑體 Std B" pitchFamily="34" charset="-128"/>
              </a:rPr>
              <a:t>董事長做重要講話</a:t>
            </a:r>
            <a:endParaRPr lang="zh-TW" altLang="en-US" b="1" noProof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8"/>
              <a:ea typeface="Adobe 繁黑體 Std B" pitchFamily="34" charset="-128"/>
            </a:endParaRPr>
          </a:p>
        </p:txBody>
      </p:sp>
      <p:pic>
        <p:nvPicPr>
          <p:cNvPr id="9219" name="图片 1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842963"/>
            <a:ext cx="434975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图片 4" descr="webwxgetmsgimg (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366713"/>
            <a:ext cx="3773488" cy="35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65475" y="4310063"/>
            <a:ext cx="28098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zh-TW" altLang="en-US" sz="2000" b="1" noProof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8"/>
                <a:ea typeface="Adobe 繁黑體 Std B" pitchFamily="34" charset="-128"/>
              </a:rPr>
              <a:t>總經理做重要講話</a:t>
            </a:r>
            <a:endParaRPr lang="zh-TW" altLang="en-US" sz="2000" b="1" noProof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8"/>
              <a:ea typeface="Adobe 繁黑體 Std B" pitchFamily="34" charset="-128"/>
            </a:endParaRPr>
          </a:p>
        </p:txBody>
      </p:sp>
      <p:pic>
        <p:nvPicPr>
          <p:cNvPr id="10243" name="图片 2" descr="webwxgetmsgi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771525"/>
            <a:ext cx="398780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997325" y="4194175"/>
            <a:ext cx="11080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noProof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8"/>
                <a:ea typeface="Adobe 繁黑體 Std B" pitchFamily="34" charset="-128"/>
              </a:rPr>
              <a:t>會議現場</a:t>
            </a:r>
            <a:endParaRPr lang="zh-CN" altLang="en-US" b="1" noProof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8"/>
              <a:ea typeface="Adobe 繁黑體 Std B" pitchFamily="34" charset="-128"/>
            </a:endParaRPr>
          </a:p>
        </p:txBody>
      </p:sp>
      <p:pic>
        <p:nvPicPr>
          <p:cNvPr id="11268" name="图片 2" descr="webwxgetmsgimg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987425"/>
            <a:ext cx="4422775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图片 2" descr="微信图片_20180118142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15875"/>
            <a:ext cx="9178926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107950" y="4300538"/>
            <a:ext cx="22923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>
            <a:spAutoFit/>
          </a:bodyPr>
          <a:lstStyle/>
          <a:p>
            <a:pPr>
              <a:defRPr/>
            </a:pPr>
            <a:r>
              <a:rPr lang="en-US" altLang="zh-CN" sz="3200" b="1" noProof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2020-7-24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45a32a04-4621-430d-bfa0-1e1f036e4f84}"/>
</p:tagLst>
</file>

<file path=ppt/theme/theme1.xml><?xml version="1.0" encoding="utf-8"?>
<a:theme xmlns:a="http://schemas.openxmlformats.org/drawingml/2006/main" name="电子报第二十六期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电子报第二十六期</Template>
  <TotalTime>6</TotalTime>
  <Words>851</Words>
  <Application>Microsoft Office PowerPoint</Application>
  <PresentationFormat>全屏显示(16:9)</PresentationFormat>
  <Paragraphs>15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宋体</vt:lpstr>
      <vt:lpstr>华文中宋</vt:lpstr>
      <vt:lpstr>Calibri</vt:lpstr>
      <vt:lpstr>华文行楷</vt:lpstr>
      <vt:lpstr>Adobe 繁黑體 Std B</vt:lpstr>
      <vt:lpstr>微软雅黑</vt:lpstr>
      <vt:lpstr>华文仿宋</vt:lpstr>
      <vt:lpstr>电子报第二十六期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1</cp:revision>
  <dcterms:created xsi:type="dcterms:W3CDTF">2020-08-12T04:27:23Z</dcterms:created>
  <dcterms:modified xsi:type="dcterms:W3CDTF">2020-08-12T04:33:44Z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